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5"/>
  </p:sldMasterIdLst>
  <p:notesMasterIdLst>
    <p:notesMasterId r:id="rId16"/>
  </p:notesMasterIdLst>
  <p:handoutMasterIdLst>
    <p:handoutMasterId r:id="rId17"/>
  </p:handoutMasterIdLst>
  <p:sldIdLst>
    <p:sldId id="330" r:id="rId6"/>
    <p:sldId id="343" r:id="rId7"/>
    <p:sldId id="344" r:id="rId8"/>
    <p:sldId id="345" r:id="rId9"/>
    <p:sldId id="347" r:id="rId10"/>
    <p:sldId id="352" r:id="rId11"/>
    <p:sldId id="349" r:id="rId12"/>
    <p:sldId id="353" r:id="rId13"/>
    <p:sldId id="350" r:id="rId14"/>
    <p:sldId id="333" r:id="rId15"/>
  </p:sldIdLst>
  <p:sldSz cx="12192000" cy="6858000"/>
  <p:notesSz cx="7026275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L Ziegler" initials="ALZ" lastIdx="17" clrIdx="0"/>
  <p:cmAuthor id="1" name="Fisk, Tim" initials="TF" lastIdx="6" clrIdx="1"/>
  <p:cmAuthor id="2" name="Cordivano, Vincent R." initials="CVR" lastIdx="44" clrIdx="2">
    <p:extLst/>
  </p:cmAuthor>
  <p:cmAuthor id="3" name="Moharir, Gananath D." initials="MGD" lastIdx="18" clrIdx="3">
    <p:extLst/>
  </p:cmAuthor>
  <p:cmAuthor id="4" name="Mickle, Lee" initials="ML" lastIdx="1" clrIdx="4">
    <p:extLst/>
  </p:cmAuthor>
  <p:cmAuthor id="5" name="Line, Colleen M." initials="LCM" lastIdx="2" clrIdx="5">
    <p:extLst/>
  </p:cmAuthor>
  <p:cmAuthor id="6" name="Molla, Gina M" initials="MGM" lastIdx="1" clrIdx="6">
    <p:extLst/>
  </p:cmAuthor>
  <p:cmAuthor id="7" name="Patel, Sejal" initials="PS" lastIdx="1" clrIdx="7">
    <p:extLst/>
  </p:cmAuthor>
  <p:cmAuthor id="8" name="Hill, Dave" initials="HD" lastIdx="1" clrIdx="8">
    <p:extLst/>
  </p:cmAuthor>
  <p:cmAuthor id="9" name="Hill, Dave" initials="HD [2]" lastIdx="1" clrIdx="9">
    <p:extLst/>
  </p:cmAuthor>
  <p:cmAuthor id="10" name="Hill, Dave" initials="HD [3]" lastIdx="1" clrIdx="10">
    <p:extLst/>
  </p:cmAuthor>
  <p:cmAuthor id="11" name="Hill, Dave" initials="HD [4]" lastIdx="1" clrIdx="11">
    <p:extLst/>
  </p:cmAuthor>
  <p:cmAuthor id="12" name="Hill, Dave" initials="HD [5]" lastIdx="1" clrIdx="12">
    <p:extLst/>
  </p:cmAuthor>
  <p:cmAuthor id="13" name="Hill, Dave" initials="HD [6]" lastIdx="1" clrIdx="13">
    <p:extLst/>
  </p:cmAuthor>
  <p:cmAuthor id="14" name="Hill, Dave" initials="HD [7]" lastIdx="1" clrIdx="14">
    <p:extLst/>
  </p:cmAuthor>
  <p:cmAuthor id="15" name="Hill, Dave" initials="HD [8]" lastIdx="1" clrIdx="15">
    <p:extLst/>
  </p:cmAuthor>
  <p:cmAuthor id="16" name="Hill, Dave" initials="HD [9]" lastIdx="1" clrIdx="16">
    <p:extLst/>
  </p:cmAuthor>
  <p:cmAuthor id="17" name="Hill, Dave" initials="HD [10]" lastIdx="1" clrIdx="17">
    <p:extLst/>
  </p:cmAuthor>
  <p:cmAuthor id="18" name="Hill, Dave" initials="HD [11]" lastIdx="1" clrIdx="18">
    <p:extLst/>
  </p:cmAuthor>
  <p:cmAuthor id="19" name="Hill, Dave" initials="HD [12]" lastIdx="0" clrIdx="19">
    <p:extLst/>
  </p:cmAuthor>
  <p:cmAuthor id="20" name="Hill, Dave" initials="HD [13]" lastIdx="0" clrIdx="20">
    <p:extLst/>
  </p:cmAuthor>
  <p:cmAuthor id="21" name="Hill, Dave" initials="HD [14]" lastIdx="1" clrIdx="21">
    <p:extLst/>
  </p:cmAuthor>
  <p:cmAuthor id="22" name="Hill, Dave" initials="HD [15]" lastIdx="1" clrIdx="22">
    <p:extLst/>
  </p:cmAuthor>
  <p:cmAuthor id="23" name="Hill, Dave" initials="HD [16]" lastIdx="1" clrIdx="2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900"/>
    <a:srgbClr val="898989"/>
    <a:srgbClr val="005F9E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52" autoAdjust="0"/>
    <p:restoredTop sz="87290" autoAdjust="0"/>
  </p:normalViewPr>
  <p:slideViewPr>
    <p:cSldViewPr>
      <p:cViewPr varScale="1">
        <p:scale>
          <a:sx n="194" d="100"/>
          <a:sy n="194" d="100"/>
        </p:scale>
        <p:origin x="1144" y="192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-1392"/>
    </p:cViewPr>
  </p:sorterViewPr>
  <p:notesViewPr>
    <p:cSldViewPr showGuides="1">
      <p:cViewPr varScale="1">
        <p:scale>
          <a:sx n="76" d="100"/>
          <a:sy n="76" d="100"/>
        </p:scale>
        <p:origin x="2885" y="67"/>
      </p:cViewPr>
      <p:guideLst>
        <p:guide orient="horz" pos="2933"/>
        <p:guide pos="221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8/4/17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3.png>
</file>

<file path=ppt/media/image5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8/4/17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6913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79" tIns="46689" rIns="93379" bIns="466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4"/>
            <a:ext cx="5621020" cy="4190524"/>
          </a:xfrm>
          <a:prstGeom prst="rect">
            <a:avLst/>
          </a:prstGeom>
        </p:spPr>
        <p:txBody>
          <a:bodyPr vert="horz" lIns="93379" tIns="46689" rIns="93379" bIns="466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5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524001"/>
            <a:ext cx="94488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400" y="6094560"/>
            <a:ext cx="1524000" cy="553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6033850"/>
            <a:ext cx="1295400" cy="4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5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 bwMode="auto">
          <a:xfrm>
            <a:off x="1117600" y="3276600"/>
            <a:ext cx="1037336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7"/>
          <p:cNvSpPr/>
          <p:nvPr userDrawn="1"/>
        </p:nvSpPr>
        <p:spPr bwMode="auto">
          <a:xfrm>
            <a:off x="0" y="3352800"/>
            <a:ext cx="543099" cy="35052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98200" y="3463137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/>
              <a:t>Subtitle</a:t>
            </a:r>
            <a:endParaRPr lang="en-US" altLang="en-US" dirty="0"/>
          </a:p>
        </p:txBody>
      </p:sp>
      <p:sp>
        <p:nvSpPr>
          <p:cNvPr id="21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16000" y="1041287"/>
            <a:ext cx="9662160" cy="1981200"/>
          </a:xfrm>
        </p:spPr>
        <p:txBody>
          <a:bodyPr anchor="b" anchorCtr="0">
            <a:no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908800" y="6504802"/>
            <a:ext cx="497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000" b="1" i="0" u="none" strike="noStrike" kern="1200" baseline="0" dirty="0">
                <a:solidFill>
                  <a:schemeClr val="tx2"/>
                </a:solidFill>
                <a:latin typeface="Arial"/>
                <a:ea typeface="+mn-ea"/>
                <a:cs typeface="Arial"/>
              </a:rPr>
              <a:t>CMS Alliance to Modernize Healthcare</a:t>
            </a:r>
            <a:endParaRPr lang="en-US" sz="1000" b="1" i="0" dirty="0">
              <a:solidFill>
                <a:schemeClr val="tx2"/>
              </a:solidFill>
              <a:latin typeface="Arial"/>
              <a:ea typeface="Verdana" pitchFamily="34" charset="0"/>
              <a:cs typeface="Arial"/>
            </a:endParaRPr>
          </a:p>
        </p:txBody>
      </p:sp>
      <p:pic>
        <p:nvPicPr>
          <p:cNvPr id="15" name="Picture 14" descr="ppt_cover_art1_sm.ai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5638800"/>
            <a:ext cx="5689600" cy="881888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 bwMode="auto">
          <a:xfrm>
            <a:off x="0" y="0"/>
            <a:ext cx="543099" cy="3124200"/>
          </a:xfrm>
          <a:prstGeom prst="rect">
            <a:avLst/>
          </a:prstGeom>
          <a:solidFill>
            <a:srgbClr val="C1CD23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>
            <a:lvl1pPr marL="342900" indent="-230188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92876"/>
            <a:ext cx="2438400" cy="365125"/>
          </a:xfrm>
        </p:spPr>
        <p:txBody>
          <a:bodyPr/>
          <a:lstStyle>
            <a:lvl1pPr>
              <a:defRPr sz="1000"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9999" y="2971801"/>
            <a:ext cx="8786285" cy="27971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39999" y="1676402"/>
            <a:ext cx="8786284" cy="12953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193" y="1600201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6766816" y="1600200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08000" y="428769"/>
            <a:ext cx="11324856" cy="6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978618" y="6567715"/>
            <a:ext cx="30239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Internal</a:t>
            </a:r>
            <a:r>
              <a:rPr lang="en-US" sz="800" baseline="0" dirty="0"/>
              <a:t> Distribution—Not 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9104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1"/>
            <a:ext cx="543099" cy="2398143"/>
          </a:xfrm>
          <a:prstGeom prst="rect">
            <a:avLst/>
          </a:prstGeom>
          <a:solidFill>
            <a:srgbClr val="C1CD2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 userDrawn="1"/>
        </p:nvSpPr>
        <p:spPr bwMode="auto">
          <a:xfrm>
            <a:off x="0" y="2510288"/>
            <a:ext cx="54309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Picture 3" descr="cms_logo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6019800"/>
            <a:ext cx="2438400" cy="66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477000"/>
            <a:ext cx="1724837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447800"/>
            <a:ext cx="10972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>
            <a:stCxn id="6" idx="3"/>
            <a:endCxn id="6" idx="3"/>
          </p:cNvCxnSpPr>
          <p:nvPr userDrawn="1"/>
        </p:nvCxnSpPr>
        <p:spPr>
          <a:xfrm>
            <a:off x="11859461" y="183489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192" y="1559470"/>
            <a:ext cx="9956800" cy="456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68992" y="6492876"/>
            <a:ext cx="723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320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23077"/>
          <a:stretch/>
        </p:blipFill>
        <p:spPr>
          <a:xfrm>
            <a:off x="-508000" y="56828"/>
            <a:ext cx="1828800" cy="7051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284956" y="6567715"/>
            <a:ext cx="3717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/>
              <a:t>Internal</a:t>
            </a:r>
            <a:r>
              <a:rPr lang="en-US" sz="800" baseline="0"/>
              <a:t> Distribution Only—Not </a:t>
            </a:r>
            <a:r>
              <a:rPr lang="en-US" sz="800" baseline="0" dirty="0"/>
              <a:t>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046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49" r:id="rId8"/>
    <p:sldLayoutId id="2147483650" r:id="rId9"/>
    <p:sldLayoutId id="2147483658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2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342900" indent="-230188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24000"/>
            <a:ext cx="99568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Status roundtable</a:t>
            </a:r>
          </a:p>
          <a:p>
            <a:r>
              <a:rPr lang="en-US" dirty="0" smtClean="0"/>
              <a:t>Service definition template consolidation</a:t>
            </a:r>
          </a:p>
          <a:p>
            <a:r>
              <a:rPr lang="en-US" dirty="0" smtClean="0"/>
              <a:t>Project logo</a:t>
            </a:r>
          </a:p>
          <a:p>
            <a:r>
              <a:rPr lang="en-US" dirty="0" smtClean="0"/>
              <a:t>Project web site</a:t>
            </a:r>
          </a:p>
          <a:p>
            <a:r>
              <a:rPr lang="en-US" dirty="0" smtClean="0"/>
              <a:t>Next 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Finish up sprint 2</a:t>
            </a:r>
          </a:p>
          <a:p>
            <a:pPr lvl="1"/>
            <a:r>
              <a:rPr lang="en-US" dirty="0" smtClean="0"/>
              <a:t>Continual progress on functional areas</a:t>
            </a:r>
          </a:p>
          <a:p>
            <a:pPr lvl="1"/>
            <a:r>
              <a:rPr lang="en-US" dirty="0" smtClean="0"/>
              <a:t>Capture updates in project tracking tool</a:t>
            </a:r>
          </a:p>
          <a:p>
            <a:pPr lvl="1"/>
            <a:r>
              <a:rPr lang="en-US" dirty="0" smtClean="0"/>
              <a:t>Present demonstrations, if available</a:t>
            </a:r>
          </a:p>
          <a:p>
            <a:r>
              <a:rPr lang="en-US" dirty="0" smtClean="0"/>
              <a:t>Comments on Service Definition Template document</a:t>
            </a:r>
          </a:p>
          <a:p>
            <a:r>
              <a:rPr lang="en-US" dirty="0" smtClean="0"/>
              <a:t>Add content to web site</a:t>
            </a:r>
          </a:p>
          <a:p>
            <a:r>
              <a:rPr lang="en-US" dirty="0" smtClean="0"/>
              <a:t>Final </a:t>
            </a:r>
            <a:r>
              <a:rPr lang="en-US" dirty="0" smtClean="0"/>
              <a:t>preparations for MESC conference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2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CNSI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600200"/>
            <a:ext cx="9956800" cy="4566694"/>
          </a:xfrm>
        </p:spPr>
        <p:txBody>
          <a:bodyPr>
            <a:normAutofit/>
          </a:bodyPr>
          <a:lstStyle/>
          <a:p>
            <a:r>
              <a:rPr lang="en-US" b="1" dirty="0" smtClean="0"/>
              <a:t>Last week</a:t>
            </a:r>
            <a:r>
              <a:rPr lang="en-US" b="1" dirty="0" smtClean="0"/>
              <a:t>: Started on enrollment business flows (20%), putting documentation into the format</a:t>
            </a:r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 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This </a:t>
            </a:r>
            <a:r>
              <a:rPr lang="en-US" b="1" dirty="0"/>
              <a:t>week</a:t>
            </a:r>
            <a:r>
              <a:rPr lang="en-US" b="1" dirty="0" smtClean="0"/>
              <a:t>: </a:t>
            </a:r>
            <a:r>
              <a:rPr lang="en-US" dirty="0" smtClean="0"/>
              <a:t>Continue on the sprint 2 tasks</a:t>
            </a:r>
          </a:p>
          <a:p>
            <a:r>
              <a:rPr lang="en-US" b="1" dirty="0" smtClean="0"/>
              <a:t>Blockers</a:t>
            </a:r>
            <a:r>
              <a:rPr lang="en-US" b="1" dirty="0"/>
              <a:t>?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492381"/>
              </p:ext>
            </p:extLst>
          </p:nvPr>
        </p:nvGraphicFramePr>
        <p:xfrm>
          <a:off x="1676400" y="2057400"/>
          <a:ext cx="9026525" cy="2628900"/>
        </p:xfrm>
        <a:graphic>
          <a:graphicData uri="http://schemas.openxmlformats.org/drawingml/2006/table">
            <a:tbl>
              <a:tblPr/>
              <a:tblGrid>
                <a:gridCol w="701675"/>
                <a:gridCol w="787400"/>
                <a:gridCol w="2520315"/>
                <a:gridCol w="3016885"/>
                <a:gridCol w="800100"/>
                <a:gridCol w="1200150"/>
              </a:tblGrid>
              <a:tr h="4381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effectLst/>
                          <a:latin typeface="Arial" charset="0"/>
                        </a:rPr>
                        <a:t>Iteration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effectLst/>
                          <a:latin typeface="Arial" charset="0"/>
                        </a:rPr>
                        <a:t>Story No.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 dirty="0">
                          <a:effectLst/>
                          <a:latin typeface="Arial" charset="0"/>
                        </a:rPr>
                        <a:t>Story Title</a:t>
                      </a:r>
                      <a:endParaRPr lang="en-US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1">
                          <a:effectLst/>
                          <a:latin typeface="Arial" charset="0"/>
                        </a:rPr>
                        <a:t>Story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Calibri" charset="0"/>
                        </a:rPr>
                        <a:t>Estimate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>
                          <a:effectLst/>
                          <a:latin typeface="Calibri" charset="0"/>
                        </a:rPr>
                        <a:t>% Completion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D79B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7/17/2017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b="1">
                          <a:effectLst/>
                          <a:latin typeface="Arial" charset="0"/>
                        </a:rPr>
                        <a:t> 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b="1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 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 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 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 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IT01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RA-IT01-001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Develop business process for Provide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Create the business process diagram for the Provider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2</a:t>
                      </a:r>
                      <a:endParaRPr lang="is-I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</a:t>
                      </a:r>
                      <a:r>
                        <a:rPr lang="en-US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50</a:t>
                      </a:r>
                      <a:r>
                        <a:rPr lang="mr-IN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%</a:t>
                      </a:r>
                      <a:endParaRPr lang="mr-IN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IT01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RA-IT01-002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Identify list of service/API for Provider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Identify the list of services required for the Provider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2</a:t>
                      </a:r>
                      <a:endParaRPr lang="is-I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</a:t>
                      </a:r>
                      <a:r>
                        <a:rPr lang="en-US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90</a:t>
                      </a:r>
                      <a:r>
                        <a:rPr lang="mr-IN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%</a:t>
                      </a:r>
                      <a:endParaRPr lang="mr-IN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IT01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RA-IT01-003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Identify list of objects for Provider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Identify the list of objects required for the Provider Module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2</a:t>
                      </a:r>
                      <a:endParaRPr lang="is-I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is-IS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  </a:t>
                      </a:r>
                      <a:r>
                        <a:rPr lang="is-IS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90</a:t>
                      </a:r>
                      <a:r>
                        <a:rPr lang="is-IS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% </a:t>
                      </a:r>
                      <a:endParaRPr lang="is-IS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IT01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RA-IT01-004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Provider Module - Business Process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the business process developed and get it ready for presentation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b-NO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0.5</a:t>
                      </a:r>
                      <a:endParaRPr lang="nb-NO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25%</a:t>
                      </a:r>
                      <a:r>
                        <a:rPr lang="sk-SK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</a:t>
                      </a:r>
                      <a:endParaRPr lang="sk-SK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dirty="0">
                          <a:effectLst/>
                          <a:latin typeface="Arial" charset="0"/>
                        </a:rPr>
                        <a:t>IT01</a:t>
                      </a:r>
                      <a:endParaRPr lang="sk-SK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RA-IT01-005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Provider Module - Objects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the objects identified and get it ready for presentation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b-NO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0.5</a:t>
                      </a:r>
                      <a:endParaRPr lang="nb-NO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90%</a:t>
                      </a:r>
                      <a:r>
                        <a:rPr lang="sk-SK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</a:t>
                      </a:r>
                      <a:endParaRPr lang="sk-SK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>
                          <a:effectLst/>
                          <a:latin typeface="Arial" charset="0"/>
                        </a:rPr>
                        <a:t>IT01</a:t>
                      </a:r>
                      <a:endParaRPr lang="sk-SK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000">
                          <a:effectLst/>
                          <a:latin typeface="Arial" charset="0"/>
                        </a:rPr>
                        <a:t>RA-IT01-006</a:t>
                      </a:r>
                      <a:endParaRPr lang="mr-IN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Provider Module - Services/APIs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Document the Services/APIs identified and get it ready for presentation</a:t>
                      </a:r>
                      <a:endParaRPr lang="en-US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1</a:t>
                      </a:r>
                      <a:endParaRPr lang="en-US" sz="110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000" dirty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 </a:t>
                      </a:r>
                      <a:r>
                        <a:rPr lang="sk-SK" sz="1000" dirty="0" smtClean="0">
                          <a:solidFill>
                            <a:srgbClr val="333333"/>
                          </a:solidFill>
                          <a:effectLst/>
                          <a:latin typeface="Arial" charset="0"/>
                        </a:rPr>
                        <a:t>90%</a:t>
                      </a:r>
                      <a:endParaRPr lang="sk-SK" sz="1100" dirty="0">
                        <a:effectLst/>
                        <a:latin typeface="Calibri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229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MITRE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Last week: </a:t>
            </a:r>
            <a:r>
              <a:rPr lang="en-US" dirty="0" smtClean="0"/>
              <a:t>Investigated registration / discovery solutions (Kubernetes, </a:t>
            </a:r>
            <a:r>
              <a:rPr lang="en-US" dirty="0" err="1" smtClean="0"/>
              <a:t>ZooKeeper</a:t>
            </a:r>
            <a:r>
              <a:rPr lang="en-US" dirty="0" smtClean="0"/>
              <a:t>), consolidated VT and MITRE template documents, held object reuse call, facilitated call between SGC, CNSI, VT on provider screening module, reserved Poplin domain names, created potential logos.</a:t>
            </a:r>
          </a:p>
          <a:p>
            <a:pPr lvl="1"/>
            <a:r>
              <a:rPr lang="en-US" dirty="0" smtClean="0"/>
              <a:t>Platform </a:t>
            </a:r>
            <a:r>
              <a:rPr lang="en-US" dirty="0"/>
              <a:t>as a </a:t>
            </a:r>
            <a:r>
              <a:rPr lang="en-US" dirty="0" smtClean="0"/>
              <a:t>Service</a:t>
            </a:r>
            <a:endParaRPr lang="en-US" dirty="0"/>
          </a:p>
          <a:p>
            <a:pPr lvl="2">
              <a:buFont typeface="Wingdings" charset="2"/>
              <a:buChar char="ü"/>
            </a:pPr>
            <a:r>
              <a:rPr lang="en-US" dirty="0"/>
              <a:t>Red Hat </a:t>
            </a:r>
            <a:r>
              <a:rPr lang="en-US" dirty="0" err="1"/>
              <a:t>OpenShift</a:t>
            </a:r>
            <a:r>
              <a:rPr lang="en-US" dirty="0"/>
              <a:t> (Docker, Kubernetes)</a:t>
            </a:r>
          </a:p>
          <a:p>
            <a:pPr lvl="1"/>
            <a:r>
              <a:rPr lang="en-US" dirty="0"/>
              <a:t>Communication / </a:t>
            </a:r>
            <a:r>
              <a:rPr lang="en-US" dirty="0" smtClean="0"/>
              <a:t>Messaging</a:t>
            </a:r>
          </a:p>
          <a:p>
            <a:pPr lvl="2">
              <a:buFont typeface="Wingdings" charset="2"/>
              <a:buChar char="ü"/>
            </a:pPr>
            <a:r>
              <a:rPr lang="en-US" b="1" dirty="0" smtClean="0"/>
              <a:t>Apache Kafka</a:t>
            </a:r>
            <a:r>
              <a:rPr lang="en-US" dirty="0" smtClean="0"/>
              <a:t>, </a:t>
            </a:r>
            <a:r>
              <a:rPr lang="en-US" dirty="0" err="1" smtClean="0"/>
              <a:t>RabbitMQ</a:t>
            </a:r>
            <a:endParaRPr lang="en-US" dirty="0" smtClean="0"/>
          </a:p>
          <a:p>
            <a:pPr lvl="1"/>
            <a:r>
              <a:rPr lang="en-US" dirty="0" smtClean="0"/>
              <a:t>Registration </a:t>
            </a:r>
            <a:r>
              <a:rPr lang="en-US" dirty="0"/>
              <a:t>/ Discovery</a:t>
            </a:r>
          </a:p>
          <a:p>
            <a:pPr lvl="2">
              <a:buFont typeface="Wingdings" charset="2"/>
              <a:buChar char="Ø"/>
            </a:pPr>
            <a:r>
              <a:rPr lang="en-US" dirty="0" smtClean="0"/>
              <a:t>Kubernetes, Consul</a:t>
            </a:r>
            <a:r>
              <a:rPr lang="en-US" dirty="0"/>
              <a:t>, </a:t>
            </a:r>
            <a:r>
              <a:rPr lang="en-US" dirty="0" err="1"/>
              <a:t>Hyperbahn</a:t>
            </a:r>
            <a:r>
              <a:rPr lang="en-US" dirty="0"/>
              <a:t>, </a:t>
            </a:r>
            <a:r>
              <a:rPr lang="en-US" dirty="0" err="1"/>
              <a:t>ZooKeeper</a:t>
            </a:r>
            <a:endParaRPr lang="en-US" dirty="0"/>
          </a:p>
          <a:p>
            <a:pPr lvl="1"/>
            <a:r>
              <a:rPr lang="en-US" dirty="0" smtClean="0"/>
              <a:t>Security </a:t>
            </a:r>
            <a:r>
              <a:rPr lang="mr-IN" dirty="0" smtClean="0"/>
              <a:t>–</a:t>
            </a:r>
            <a:r>
              <a:rPr lang="en-US" dirty="0" smtClean="0"/>
              <a:t> longer term</a:t>
            </a:r>
            <a:r>
              <a:rPr lang="mr-IN" dirty="0" smtClean="0"/>
              <a:t>…</a:t>
            </a:r>
            <a:endParaRPr lang="en-US" dirty="0" smtClean="0"/>
          </a:p>
          <a:p>
            <a:pPr lvl="2"/>
            <a:r>
              <a:rPr lang="en-US" dirty="0" smtClean="0"/>
              <a:t>Heart </a:t>
            </a:r>
            <a:r>
              <a:rPr lang="en-US" dirty="0"/>
              <a:t>Working Group, Argonauts, OAuth2, OpenID Connect, User Managed Access (UMA, </a:t>
            </a:r>
            <a:r>
              <a:rPr lang="en-US" dirty="0" err="1"/>
              <a:t>Kantara</a:t>
            </a:r>
            <a:r>
              <a:rPr lang="en-US" dirty="0"/>
              <a:t>), </a:t>
            </a:r>
            <a:r>
              <a:rPr lang="en-US" dirty="0" smtClean="0"/>
              <a:t>SAML</a:t>
            </a:r>
          </a:p>
          <a:p>
            <a:r>
              <a:rPr lang="en-US" b="1" dirty="0" smtClean="0"/>
              <a:t>This week: </a:t>
            </a:r>
            <a:r>
              <a:rPr lang="en-US" dirty="0" smtClean="0"/>
              <a:t>Continue investigation of open source service registration and discovery solutions, starting collecting and generating service definition materials</a:t>
            </a:r>
          </a:p>
          <a:p>
            <a:r>
              <a:rPr lang="en-US" b="1" dirty="0" smtClean="0"/>
              <a:t>Blockers?: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3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Vermont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Last week</a:t>
            </a:r>
            <a:r>
              <a:rPr lang="en-US" b="1" dirty="0" smtClean="0"/>
              <a:t>: </a:t>
            </a:r>
            <a:r>
              <a:rPr lang="en-US" dirty="0" smtClean="0"/>
              <a:t>Decomposition of schedule into user stories, working on first sprint tasks (40%), been participating in PSM work and meeting with SGC &amp; CNSI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This week: </a:t>
            </a:r>
            <a:r>
              <a:rPr lang="en-US" dirty="0" smtClean="0"/>
              <a:t>Sprint tasks</a:t>
            </a:r>
            <a:endParaRPr lang="en-US" dirty="0" smtClean="0"/>
          </a:p>
          <a:p>
            <a:r>
              <a:rPr lang="en-US" b="1" dirty="0" smtClean="0"/>
              <a:t>Blockers?: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7252302"/>
              </p:ext>
            </p:extLst>
          </p:nvPr>
        </p:nvGraphicFramePr>
        <p:xfrm>
          <a:off x="1828800" y="2286000"/>
          <a:ext cx="9956800" cy="23999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5840"/>
                <a:gridCol w="816131"/>
                <a:gridCol w="864495"/>
                <a:gridCol w="695223"/>
                <a:gridCol w="1227219"/>
                <a:gridCol w="1976851"/>
                <a:gridCol w="671041"/>
              </a:tblGrid>
              <a:tr h="22108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Task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Status</a:t>
                      </a:r>
                      <a:endParaRPr lang="en-US" sz="700" b="1" i="0" u="none" strike="noStrike" dirty="0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Assigned To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LOE SWAG</a:t>
                      </a:r>
                      <a:br>
                        <a:rPr lang="en-US" sz="700" u="none" strike="noStrike">
                          <a:effectLst/>
                        </a:rPr>
                      </a:br>
                      <a:r>
                        <a:rPr lang="en-US" sz="700" u="none" strike="noStrike">
                          <a:effectLst/>
                        </a:rPr>
                        <a:t>(S/M/L/XL)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Due Date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Comments/Notes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Sprint count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Case Management Service Definition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Client/Member Management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8412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12/1/17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10/20/17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7 high-level processes in MM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11/3/17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Service Management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In Progress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363092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XL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8/25/17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19 high-level processes in Care Management. 1 high-level process in Operations Management. Several interactions with other areas.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9/8/17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9/15/17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9/22/17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Eligibility &amp; Enrollment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6825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12/1/17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5 high-level processes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10/20/17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11/3/17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</a:rPr>
                        <a:t>1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48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Molina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Last week: </a:t>
            </a:r>
          </a:p>
          <a:p>
            <a:r>
              <a:rPr lang="en-US" b="1" dirty="0" smtClean="0"/>
              <a:t>This week: </a:t>
            </a:r>
          </a:p>
          <a:p>
            <a:r>
              <a:rPr lang="en-US" b="1" dirty="0" smtClean="0"/>
              <a:t>Blockers?: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2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dirty="0" smtClean="0"/>
              <a:t>Service Definition Template Consolidation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438945"/>
            <a:ext cx="7696200" cy="53615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3962400"/>
            <a:ext cx="1154916" cy="4621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601200" y="726480"/>
            <a:ext cx="914400" cy="7124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57600" y="3222415"/>
            <a:ext cx="762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326" y="3229041"/>
            <a:ext cx="713583" cy="6758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700981"/>
            <a:ext cx="1142999" cy="5148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0" y="2141471"/>
            <a:ext cx="1109869" cy="48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27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Logo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“Yes</a:t>
            </a:r>
            <a:r>
              <a:rPr lang="en-US" dirty="0"/>
              <a:t>, I like </a:t>
            </a:r>
            <a:r>
              <a:rPr lang="en-US" dirty="0" smtClean="0"/>
              <a:t>[Logo #3] &amp; [Logo #4] a </a:t>
            </a:r>
            <a:r>
              <a:rPr lang="en-US" dirty="0"/>
              <a:t>lot. </a:t>
            </a:r>
            <a:r>
              <a:rPr lang="en-US" dirty="0" smtClean="0"/>
              <a:t>[Logo #2] </a:t>
            </a:r>
            <a:r>
              <a:rPr lang="en-US" dirty="0"/>
              <a:t>&amp; </a:t>
            </a:r>
            <a:r>
              <a:rPr lang="en-US" dirty="0" smtClean="0"/>
              <a:t>[Logo #1] don't </a:t>
            </a:r>
            <a:r>
              <a:rPr lang="en-US" dirty="0"/>
              <a:t>really tie in the 'fabric' aspect of the word Poplin as well</a:t>
            </a:r>
            <a:r>
              <a:rPr lang="en-US" dirty="0" smtClean="0"/>
              <a:t>.”</a:t>
            </a:r>
          </a:p>
          <a:p>
            <a:endParaRPr lang="en-US" dirty="0" smtClean="0"/>
          </a:p>
          <a:p>
            <a:r>
              <a:rPr lang="en-US" dirty="0" smtClean="0"/>
              <a:t>“I </a:t>
            </a:r>
            <a:r>
              <a:rPr lang="en-US" dirty="0"/>
              <a:t>like the implication of a framework in the </a:t>
            </a:r>
            <a:r>
              <a:rPr lang="en-US" dirty="0" smtClean="0"/>
              <a:t>visual” </a:t>
            </a:r>
            <a:r>
              <a:rPr lang="mr-IN" dirty="0" smtClean="0"/>
              <a:t>–</a:t>
            </a:r>
            <a:r>
              <a:rPr lang="en-US" dirty="0" smtClean="0"/>
              <a:t> Logo #3</a:t>
            </a:r>
          </a:p>
          <a:p>
            <a:endParaRPr lang="en-US" dirty="0"/>
          </a:p>
          <a:p>
            <a:r>
              <a:rPr lang="en-US" dirty="0" smtClean="0"/>
              <a:t>“</a:t>
            </a:r>
            <a:r>
              <a:rPr lang="en-US" dirty="0"/>
              <a:t>The diagonal symmetry as well as preserving the universal medical + symbol</a:t>
            </a:r>
            <a:r>
              <a:rPr lang="en-US" dirty="0" smtClean="0"/>
              <a:t>.” </a:t>
            </a:r>
            <a:r>
              <a:rPr lang="mr-IN" dirty="0" smtClean="0"/>
              <a:t>–</a:t>
            </a:r>
            <a:r>
              <a:rPr lang="en-US" dirty="0" smtClean="0"/>
              <a:t> Logo #4, Logo #1</a:t>
            </a:r>
          </a:p>
          <a:p>
            <a:endParaRPr lang="en-US" dirty="0"/>
          </a:p>
          <a:p>
            <a:r>
              <a:rPr lang="en-US" dirty="0" smtClean="0"/>
              <a:t>“just </a:t>
            </a:r>
            <a:r>
              <a:rPr lang="en-US" dirty="0"/>
              <a:t>appeals to me more. others seem it bring up different meaning in my mind, like taking aim, weaving, etc</a:t>
            </a:r>
            <a:r>
              <a:rPr lang="en-US" dirty="0" smtClean="0"/>
              <a:t>...” </a:t>
            </a:r>
            <a:r>
              <a:rPr lang="mr-IN" dirty="0" smtClean="0"/>
              <a:t>–</a:t>
            </a:r>
            <a:r>
              <a:rPr lang="en-US" dirty="0" smtClean="0"/>
              <a:t> Logo #4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19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Web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Projectpoplin.org</a:t>
            </a:r>
            <a:endParaRPr lang="en-US" dirty="0" smtClean="0"/>
          </a:p>
          <a:p>
            <a:pPr lvl="1"/>
            <a:r>
              <a:rPr lang="en-US" dirty="0" smtClean="0"/>
              <a:t>Jekyll-based web site through 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8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ITRE Corporate Colors">
      <a:dk1>
        <a:sysClr val="windowText" lastClr="000000"/>
      </a:dk1>
      <a:lt1>
        <a:sysClr val="window" lastClr="FFFFFF"/>
      </a:lt1>
      <a:dk2>
        <a:srgbClr val="005B94"/>
      </a:dk2>
      <a:lt2>
        <a:srgbClr val="CFDEEA"/>
      </a:lt2>
      <a:accent1>
        <a:srgbClr val="00B3DC"/>
      </a:accent1>
      <a:accent2>
        <a:srgbClr val="F7901E"/>
      </a:accent2>
      <a:accent3>
        <a:srgbClr val="FFE23C"/>
      </a:accent3>
      <a:accent4>
        <a:srgbClr val="C1CD23"/>
      </a:accent4>
      <a:accent5>
        <a:srgbClr val="C6401D"/>
      </a:accent5>
      <a:accent6>
        <a:srgbClr val="FFFFFF"/>
      </a:accent6>
      <a:hlink>
        <a:srgbClr val="005F9E"/>
      </a:hlink>
      <a:folHlink>
        <a:srgbClr val="80008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</a:spPr>
      <a:bodyPr rtlCol="0" anchor="t"/>
      <a:lstStyle>
        <a:defPPr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MH Partnership--Template 20150212.potx" id="{E3E7DF17-9915-4A0A-8A69-379FC87FA219}" vid="{3B648C31-F8F5-4679-A9E6-11D93A2C87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58962E164FD14646B65BD0D4BDD40A0E" ma:contentTypeVersion="1" ma:contentTypeDescription="Materials and documents that contain MITRE authored content and other content directly attributable to MITRE and its work" ma:contentTypeScope="" ma:versionID="ab73289778e83d0700725df461c3689b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e207f629e9ef5d09050449f693559770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Props1.xml><?xml version="1.0" encoding="utf-8"?>
<ds:datastoreItem xmlns:ds="http://schemas.openxmlformats.org/officeDocument/2006/customXml" ds:itemID="{6952A377-355C-48AD-9C1C-8BDCECEA82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9D1AB3-61E6-49CE-A202-6C87A7ACF11F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09EA95C7-BE2A-4286-8E71-7F1724D23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0F987F4-B58D-4CA5-980A-F3CE4EC64D31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/field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69923</TotalTime>
  <Words>862</Words>
  <Application>Microsoft Macintosh PowerPoint</Application>
  <PresentationFormat>Widescreen</PresentationFormat>
  <Paragraphs>213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Helvetica LT Std</vt:lpstr>
      <vt:lpstr>Mangal</vt:lpstr>
      <vt:lpstr>Times New Roman</vt:lpstr>
      <vt:lpstr>Trebuchet MS</vt:lpstr>
      <vt:lpstr>Verdana</vt:lpstr>
      <vt:lpstr>Wingdings</vt:lpstr>
      <vt:lpstr>Arial</vt:lpstr>
      <vt:lpstr>Office Theme</vt:lpstr>
      <vt:lpstr>Agenda</vt:lpstr>
      <vt:lpstr>Status Roundtable - CNSI</vt:lpstr>
      <vt:lpstr>Status Roundtable - MITRE</vt:lpstr>
      <vt:lpstr>Status Roundtable - Vermont</vt:lpstr>
      <vt:lpstr>Status Roundtable - Molina</vt:lpstr>
      <vt:lpstr>Service Definition Template Consolidation</vt:lpstr>
      <vt:lpstr>Project Logo</vt:lpstr>
      <vt:lpstr>Project Logo</vt:lpstr>
      <vt:lpstr>Project Web Site</vt:lpstr>
      <vt:lpstr>Next week</vt:lpstr>
    </vt:vector>
  </TitlesOfParts>
  <Company>The MITRE Corporation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Medicaid IT Enterprise DSG Director Quarterly Status 2017-01-27 wip 01-13</dc:title>
  <dc:creator>Vince Cordivano</dc:creator>
  <dc:description/>
  <cp:lastModifiedBy>Hill, Dave</cp:lastModifiedBy>
  <cp:revision>2322</cp:revision>
  <cp:lastPrinted>2017-01-20T15:08:41Z</cp:lastPrinted>
  <dcterms:created xsi:type="dcterms:W3CDTF">2012-10-22T21:49:00Z</dcterms:created>
  <dcterms:modified xsi:type="dcterms:W3CDTF">2017-08-04T17:58:06Z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0x010100823A99C636F7423283FB0D200866C6130058962E164FD14646B65BD0D4BDD40A0E</vt:lpwstr>
  </property>
  <property fmtid="{D5CDD505-2E9C-101B-9397-08002B2CF9AE}" pid="3" name="Deliverable Month">
    <vt:lpwstr>2012 October</vt:lpwstr>
  </property>
  <property fmtid="{D5CDD505-2E9C-101B-9397-08002B2CF9AE}" pid="4" name="Deliverable Type">
    <vt:lpwstr>Monthly Status Report</vt:lpwstr>
  </property>
  <property fmtid="{D5CDD505-2E9C-101B-9397-08002B2CF9AE}" pid="5" name="Document Owner">
    <vt:lpwstr>Gana Moharir</vt:lpwstr>
  </property>
</Properties>
</file>